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0" r:id="rId2"/>
    <p:sldId id="327" r:id="rId3"/>
    <p:sldId id="281" r:id="rId4"/>
    <p:sldId id="486" r:id="rId5"/>
    <p:sldId id="489" r:id="rId6"/>
    <p:sldId id="505" r:id="rId7"/>
    <p:sldId id="490" r:id="rId8"/>
    <p:sldId id="488" r:id="rId9"/>
    <p:sldId id="500" r:id="rId10"/>
    <p:sldId id="501" r:id="rId11"/>
    <p:sldId id="502" r:id="rId12"/>
    <p:sldId id="509" r:id="rId13"/>
    <p:sldId id="503" r:id="rId14"/>
    <p:sldId id="504" r:id="rId15"/>
    <p:sldId id="508" r:id="rId16"/>
    <p:sldId id="510" r:id="rId17"/>
    <p:sldId id="511" r:id="rId18"/>
    <p:sldId id="506" r:id="rId19"/>
  </p:sldIdLst>
  <p:sldSz cx="9144000" cy="6858000" type="screen4x3"/>
  <p:notesSz cx="6669088" cy="9872663"/>
  <p:custDataLst>
    <p:tags r:id="rId21"/>
  </p:custDataLst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5EA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8C7ED-3B2A-428C-8C47-F831A369B235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12838" y="1233488"/>
            <a:ext cx="444341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51388"/>
            <a:ext cx="5335588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4BF2E-CBCE-4FE7-AD92-C53076B0EC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8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05FE92-7BF0-415B-B966-C4A3E2908B1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1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55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0860">
              <a:spcBef>
                <a:spcPts val="60"/>
              </a:spcBef>
            </a:pPr>
            <a:r>
              <a:rPr lang="ru-RU" spc="-38"/>
              <a:t>- </a:t>
            </a:r>
            <a:fld id="{81D60167-4931-47E6-BA6A-407CBD079E47}" type="slidenum">
              <a:rPr spc="51" smtClean="0"/>
              <a:pPr marL="10860">
                <a:spcBef>
                  <a:spcPts val="60"/>
                </a:spcBef>
              </a:pPr>
              <a:t>‹#›</a:t>
            </a:fld>
            <a:r>
              <a:rPr spc="-124"/>
              <a:t> </a:t>
            </a:r>
            <a:r>
              <a:rPr spc="-38"/>
              <a:t>-</a:t>
            </a:r>
            <a:endParaRPr spc="-38" dirty="0"/>
          </a:p>
        </p:txBody>
      </p:sp>
    </p:spTree>
    <p:extLst>
      <p:ext uri="{BB962C8B-B14F-4D97-AF65-F5344CB8AC3E}">
        <p14:creationId xmlns:p14="http://schemas.microsoft.com/office/powerpoint/2010/main" val="56295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5A3732-9186-CFB0-EA25-87D8B5AE16E7}"/>
              </a:ext>
            </a:extLst>
          </p:cNvPr>
          <p:cNvSpPr/>
          <p:nvPr/>
        </p:nvSpPr>
        <p:spPr>
          <a:xfrm>
            <a:off x="990600" y="1790340"/>
            <a:ext cx="7407728" cy="105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Условия приема на обучение и профессионального образования для студентов с инвалидностью </a:t>
            </a:r>
          </a:p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и ограниченными возможностями здоровья   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F51D50-EB3D-4387-5CFA-CA640A5EA6F3}"/>
              </a:ext>
            </a:extLst>
          </p:cNvPr>
          <p:cNvSpPr/>
          <p:nvPr/>
        </p:nvSpPr>
        <p:spPr>
          <a:xfrm>
            <a:off x="978159" y="4800600"/>
            <a:ext cx="7407728" cy="1391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Качан Раиса Николаевна,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заведующий ресурсным центром инклюзивного профессионального образования,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базовой профессиональной образовательной  организации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Ханты Мансийского автономного округа – Югры  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БУ «Нижневартовский социально-гуманитарный колледж»</a:t>
            </a:r>
          </a:p>
        </p:txBody>
      </p:sp>
      <p:pic>
        <p:nvPicPr>
          <p:cNvPr id="7" name="Picture 6" descr="Профессии | Фото большого размера и векторный клипарт | CLIPARTO">
            <a:extLst>
              <a:ext uri="{FF2B5EF4-FFF2-40B4-BE49-F238E27FC236}">
                <a16:creationId xmlns:a16="http://schemas.microsoft.com/office/drawing/2014/main" id="{EE79AB97-7D2D-F3A4-2728-44AEB2E0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4" y="2875750"/>
            <a:ext cx="1679165" cy="149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рофессия Нефтяник раскраска для детей - 33 фото">
            <a:extLst>
              <a:ext uri="{FF2B5EF4-FFF2-40B4-BE49-F238E27FC236}">
                <a16:creationId xmlns:a16="http://schemas.microsoft.com/office/drawing/2014/main" id="{E95A2C08-9664-5974-2792-958221C4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062" y="2732542"/>
            <a:ext cx="1776676" cy="17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115962-13A0-713F-D250-956DAD865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59" y="59539"/>
            <a:ext cx="1188872" cy="11228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423B8-3993-EA3A-B558-7407F7A54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873" y="91222"/>
            <a:ext cx="936378" cy="9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21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FD7306F7-076B-CF87-3274-CC32612BCCD4}"/>
              </a:ext>
            </a:extLst>
          </p:cNvPr>
          <p:cNvSpPr txBox="1">
            <a:spLocks/>
          </p:cNvSpPr>
          <p:nvPr/>
        </p:nvSpPr>
        <p:spPr>
          <a:xfrm>
            <a:off x="4681962" y="2225534"/>
            <a:ext cx="4137947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1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5AE445-7502-BC37-8539-B64BFF029E8D}"/>
              </a:ext>
            </a:extLst>
          </p:cNvPr>
          <p:cNvSpPr txBox="1">
            <a:spLocks/>
          </p:cNvSpPr>
          <p:nvPr/>
        </p:nvSpPr>
        <p:spPr>
          <a:xfrm>
            <a:off x="-35767" y="596601"/>
            <a:ext cx="7086600" cy="58928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 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338827"/>
              </p:ext>
            </p:extLst>
          </p:nvPr>
        </p:nvGraphicFramePr>
        <p:xfrm>
          <a:off x="685800" y="3200400"/>
          <a:ext cx="8229600" cy="2756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бег 100м, 500 (1000)м, отжимание/подтягивание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Музыкальное образование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исполнение произведения </a:t>
                      </a: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музыкальном инструменте</a:t>
                      </a:r>
                      <a:r>
                        <a:rPr lang="ru-RU" sz="1600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вокальное исполнение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Преподавание в  начальных классах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Дошкольное образование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Тестирование: 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Понимание значимости педагогической профессии для общества; демонстрация социальной ответственности, профессионально значимых качеств: любовь к детям, коммуникабельность, тактичность, наблюдательность, </a:t>
                      </a:r>
                      <a:r>
                        <a:rPr lang="ru-RU" sz="1600" kern="1200" dirty="0" err="1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саморегуляция</a:t>
                      </a:r>
                      <a:r>
                        <a:rPr lang="ru-RU" sz="1600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организованность, требовательность к себе.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619011B9-2B84-A1A8-EC3E-7BEBD4030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061499"/>
              </p:ext>
            </p:extLst>
          </p:nvPr>
        </p:nvGraphicFramePr>
        <p:xfrm>
          <a:off x="3390122" y="1676400"/>
          <a:ext cx="5467109" cy="147398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Первый поток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28.06.2023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Второй поток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18.08.2023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62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Дополнительный день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21.08.2023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5542565"/>
                  </a:ext>
                </a:extLst>
              </a:tr>
            </a:tbl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C363B7B-D3E7-4BD9-A409-E6BE86F8C398}"/>
              </a:ext>
            </a:extLst>
          </p:cNvPr>
          <p:cNvSpPr/>
          <p:nvPr/>
        </p:nvSpPr>
        <p:spPr>
          <a:xfrm>
            <a:off x="685800" y="1676400"/>
            <a:ext cx="2590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>
                <a:ln w="0"/>
                <a:solidFill>
                  <a:srgbClr val="C00000"/>
                </a:solidFill>
              </a:rPr>
              <a:t>Результаты </a:t>
            </a:r>
            <a:r>
              <a:rPr lang="ru-RU" sz="1600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вступительных испытаний оцениваются по зачетной системе    </a:t>
            </a:r>
            <a:r>
              <a:rPr lang="ru-RU" sz="1600" b="1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600" b="1" cap="none" spc="0" dirty="0">
                <a:ln w="0"/>
                <a:solidFill>
                  <a:srgbClr val="C00000"/>
                </a:solidFill>
              </a:rPr>
              <a:t>зачтено, не  зачтено</a:t>
            </a:r>
            <a:r>
              <a:rPr lang="ru-RU" sz="1600" b="1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algn="ctr"/>
            <a:endParaRPr lang="ru-RU" sz="1600" b="1" cap="none" spc="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7CA0F-0C02-5F07-8E09-4EBF4739156B}"/>
              </a:ext>
            </a:extLst>
          </p:cNvPr>
          <p:cNvSpPr txBox="1">
            <a:spLocks/>
          </p:cNvSpPr>
          <p:nvPr/>
        </p:nvSpPr>
        <p:spPr>
          <a:xfrm>
            <a:off x="1000698" y="1068910"/>
            <a:ext cx="7315201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Нижневартовский социально - гуманитарный колледж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8927E3-AFEC-0AA6-9E52-F9168D5FF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09" y="1604826"/>
            <a:ext cx="2909397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24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FD7306F7-076B-CF87-3274-CC32612BCCD4}"/>
              </a:ext>
            </a:extLst>
          </p:cNvPr>
          <p:cNvSpPr txBox="1">
            <a:spLocks/>
          </p:cNvSpPr>
          <p:nvPr/>
        </p:nvSpPr>
        <p:spPr>
          <a:xfrm>
            <a:off x="4681962" y="2225534"/>
            <a:ext cx="4137947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1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5AE445-7502-BC37-8539-B64BFF029E8D}"/>
              </a:ext>
            </a:extLst>
          </p:cNvPr>
          <p:cNvSpPr txBox="1">
            <a:spLocks/>
          </p:cNvSpPr>
          <p:nvPr/>
        </p:nvSpPr>
        <p:spPr>
          <a:xfrm>
            <a:off x="1342221" y="437079"/>
            <a:ext cx="7676114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 образование  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E6E751B-B84B-7684-081A-5FBC06DF77C0}"/>
              </a:ext>
            </a:extLst>
          </p:cNvPr>
          <p:cNvSpPr txBox="1">
            <a:spLocks/>
          </p:cNvSpPr>
          <p:nvPr/>
        </p:nvSpPr>
        <p:spPr>
          <a:xfrm>
            <a:off x="104172" y="1901906"/>
            <a:ext cx="4357868" cy="4015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B5EBCA80-83E1-960F-7F5D-22175713682F}"/>
              </a:ext>
            </a:extLst>
          </p:cNvPr>
          <p:cNvSpPr txBox="1">
            <a:spLocks/>
          </p:cNvSpPr>
          <p:nvPr/>
        </p:nvSpPr>
        <p:spPr>
          <a:xfrm>
            <a:off x="3908122" y="1732134"/>
            <a:ext cx="4911787" cy="23675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(по отраслям) 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бухгалтерский учет (по отраслям) 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эксплуатация зданий и сооружений 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эксплуатация подъёмно-транспортных, строительных, дорожных машин и оборудования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ts val="450"/>
              </a:spcBef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742CF7-7A59-5C82-447C-48161D289ADB}"/>
              </a:ext>
            </a:extLst>
          </p:cNvPr>
          <p:cNvSpPr txBox="1"/>
          <p:nvPr/>
        </p:nvSpPr>
        <p:spPr>
          <a:xfrm>
            <a:off x="652297" y="5828442"/>
            <a:ext cx="35505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10 месяцев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 10 месяцев</a:t>
            </a:r>
          </a:p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Очная и заочная формы обучения  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236D3CA-458C-6F6C-B247-D2089C4ECD10}"/>
              </a:ext>
            </a:extLst>
          </p:cNvPr>
          <p:cNvSpPr txBox="1">
            <a:spLocks/>
          </p:cNvSpPr>
          <p:nvPr/>
        </p:nvSpPr>
        <p:spPr>
          <a:xfrm>
            <a:off x="247580" y="4194251"/>
            <a:ext cx="3276600" cy="92319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 Индустриальная, 29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Кузоваткина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(3466) 67-02-46</a:t>
            </a:r>
          </a:p>
          <a:p>
            <a:pPr marL="0" indent="0" algn="ctr">
              <a:spcBef>
                <a:spcPts val="450"/>
              </a:spcBef>
              <a:buNone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ts val="450"/>
              </a:spcBef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5434E46-526F-B737-4E62-F2A04532CF0B}"/>
              </a:ext>
            </a:extLst>
          </p:cNvPr>
          <p:cNvSpPr txBox="1">
            <a:spLocks/>
          </p:cNvSpPr>
          <p:nvPr/>
        </p:nvSpPr>
        <p:spPr>
          <a:xfrm>
            <a:off x="1504708" y="1019407"/>
            <a:ext cx="7315201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Нижневартовский строительный колледж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742CF7-7A59-5C82-447C-48161D289ADB}"/>
              </a:ext>
            </a:extLst>
          </p:cNvPr>
          <p:cNvSpPr txBox="1"/>
          <p:nvPr/>
        </p:nvSpPr>
        <p:spPr>
          <a:xfrm>
            <a:off x="437509" y="5212039"/>
            <a:ext cx="35505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аттестата об основном образовании (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9,11 класс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5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F0295B-5A19-05EC-9EA3-504DC65C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44" y="1080963"/>
            <a:ext cx="1435420" cy="607293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B05E4FB3-8EEC-9F65-D492-6D9364E51BD6}"/>
              </a:ext>
            </a:extLst>
          </p:cNvPr>
          <p:cNvSpPr txBox="1">
            <a:spLocks/>
          </p:cNvSpPr>
          <p:nvPr/>
        </p:nvSpPr>
        <p:spPr>
          <a:xfrm>
            <a:off x="5025221" y="4105317"/>
            <a:ext cx="3855648" cy="24448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по ремонту и обслуживанию автомобилей 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 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отделочных строительных и декоративных работ 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контрольно-измерительных приборов и автоматики 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общестроительных работ 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Повар, кондитер</a:t>
            </a:r>
          </a:p>
          <a:p>
            <a:pPr>
              <a:spcBef>
                <a:spcPts val="450"/>
              </a:spcBef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A84428-974C-D60C-5330-366DDA347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00" y="1887785"/>
            <a:ext cx="3159929" cy="23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43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5AE445-7502-BC37-8539-B64BFF029E8D}"/>
              </a:ext>
            </a:extLst>
          </p:cNvPr>
          <p:cNvSpPr txBox="1">
            <a:spLocks/>
          </p:cNvSpPr>
          <p:nvPr/>
        </p:nvSpPr>
        <p:spPr>
          <a:xfrm>
            <a:off x="599640" y="1044765"/>
            <a:ext cx="7086600" cy="58928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 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3859921"/>
              </p:ext>
            </p:extLst>
          </p:nvPr>
        </p:nvGraphicFramePr>
        <p:xfrm>
          <a:off x="601343" y="4069248"/>
          <a:ext cx="8229600" cy="2104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81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Дизайн (по отраслям)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Творческий экзамен – рисунок</a:t>
                      </a: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</a:t>
                      </a:r>
                      <a:r>
                        <a:rPr lang="ru-RU" sz="1600" b="1" kern="1200" dirty="0" err="1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Кузоваткина</a:t>
                      </a: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9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920E038-0E62-6E22-BF3E-DF862EF3AB7F}"/>
              </a:ext>
            </a:extLst>
          </p:cNvPr>
          <p:cNvSpPr txBox="1">
            <a:spLocks/>
          </p:cNvSpPr>
          <p:nvPr/>
        </p:nvSpPr>
        <p:spPr>
          <a:xfrm>
            <a:off x="599640" y="1657898"/>
            <a:ext cx="7315201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Нижневартовский строительный колледж 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4F010F0-48EC-077B-5BB3-A440FEAD0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614849"/>
              </p:ext>
            </p:extLst>
          </p:nvPr>
        </p:nvGraphicFramePr>
        <p:xfrm>
          <a:off x="3352800" y="2764928"/>
          <a:ext cx="5467109" cy="147398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Первый поток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07.07.2023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Второй поток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11.08.2023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62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Дополнительный день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18.08.2023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5542565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EA0E3E-9BBA-CF09-275D-5D686491D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220" y="3024921"/>
            <a:ext cx="1749704" cy="7376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EABB9D-6DAF-3B8F-7263-9D1CA6A00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91" y="2254304"/>
            <a:ext cx="2889448" cy="21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3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FD7306F7-076B-CF87-3274-CC32612BCCD4}"/>
              </a:ext>
            </a:extLst>
          </p:cNvPr>
          <p:cNvSpPr txBox="1">
            <a:spLocks/>
          </p:cNvSpPr>
          <p:nvPr/>
        </p:nvSpPr>
        <p:spPr>
          <a:xfrm>
            <a:off x="4681962" y="2225534"/>
            <a:ext cx="4137947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1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5AE445-7502-BC37-8539-B64BFF029E8D}"/>
              </a:ext>
            </a:extLst>
          </p:cNvPr>
          <p:cNvSpPr txBox="1">
            <a:spLocks/>
          </p:cNvSpPr>
          <p:nvPr/>
        </p:nvSpPr>
        <p:spPr>
          <a:xfrm>
            <a:off x="1055784" y="552584"/>
            <a:ext cx="7764125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 образование  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E6E751B-B84B-7684-081A-5FBC06DF77C0}"/>
              </a:ext>
            </a:extLst>
          </p:cNvPr>
          <p:cNvSpPr txBox="1">
            <a:spLocks/>
          </p:cNvSpPr>
          <p:nvPr/>
        </p:nvSpPr>
        <p:spPr>
          <a:xfrm>
            <a:off x="104172" y="1901906"/>
            <a:ext cx="4357868" cy="4015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B5EBCA80-83E1-960F-7F5D-22175713682F}"/>
              </a:ext>
            </a:extLst>
          </p:cNvPr>
          <p:cNvSpPr txBox="1">
            <a:spLocks/>
          </p:cNvSpPr>
          <p:nvPr/>
        </p:nvSpPr>
        <p:spPr>
          <a:xfrm>
            <a:off x="3352800" y="1676400"/>
            <a:ext cx="5172420" cy="24437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и ремонт двигателей, систем и агрегатов автомобилей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эксплуатация и обслуживание электрического и электромеханического оборудования 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Поварское и кондитерское дело 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и программирование</a:t>
            </a:r>
          </a:p>
          <a:p>
            <a:pPr>
              <a:spcBef>
                <a:spcPts val="450"/>
              </a:spcBef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ts val="450"/>
              </a:spcBef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742CF7-7A59-5C82-447C-48161D289ADB}"/>
              </a:ext>
            </a:extLst>
          </p:cNvPr>
          <p:cNvSpPr txBox="1"/>
          <p:nvPr/>
        </p:nvSpPr>
        <p:spPr>
          <a:xfrm>
            <a:off x="507838" y="5831697"/>
            <a:ext cx="35505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 10 месяцев</a:t>
            </a:r>
          </a:p>
          <a:p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1 год 10 месяцев</a:t>
            </a:r>
          </a:p>
          <a:p>
            <a:r>
              <a:rPr lang="ru-RU" sz="15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Очная и заочная формы обучения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solidFill>
                <a:srgbClr val="C00000"/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236D3CA-458C-6F6C-B247-D2089C4ECD10}"/>
              </a:ext>
            </a:extLst>
          </p:cNvPr>
          <p:cNvSpPr txBox="1">
            <a:spLocks/>
          </p:cNvSpPr>
          <p:nvPr/>
        </p:nvSpPr>
        <p:spPr>
          <a:xfrm>
            <a:off x="248686" y="4051505"/>
            <a:ext cx="2743200" cy="130549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Мира, 39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8(3466)42-42-39</a:t>
            </a:r>
          </a:p>
          <a:p>
            <a:pPr>
              <a:spcBef>
                <a:spcPts val="450"/>
              </a:spcBef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5434E46-526F-B737-4E62-F2A04532CF0B}"/>
              </a:ext>
            </a:extLst>
          </p:cNvPr>
          <p:cNvSpPr txBox="1">
            <a:spLocks/>
          </p:cNvSpPr>
          <p:nvPr/>
        </p:nvSpPr>
        <p:spPr>
          <a:xfrm>
            <a:off x="1210019" y="1112978"/>
            <a:ext cx="7315201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Нижневартовский политехнический колледж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742CF7-7A59-5C82-447C-48161D289ADB}"/>
              </a:ext>
            </a:extLst>
          </p:cNvPr>
          <p:cNvSpPr txBox="1"/>
          <p:nvPr/>
        </p:nvSpPr>
        <p:spPr>
          <a:xfrm>
            <a:off x="327620" y="5162939"/>
            <a:ext cx="35505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аттестата об основном образовании (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9,11  класс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5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1512F4-54B9-BFED-BE69-EC77C5561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31" y="982138"/>
            <a:ext cx="1141198" cy="646076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B05E4FB3-8EEC-9F65-D492-6D9364E51BD6}"/>
              </a:ext>
            </a:extLst>
          </p:cNvPr>
          <p:cNvSpPr txBox="1">
            <a:spLocks/>
          </p:cNvSpPr>
          <p:nvPr/>
        </p:nvSpPr>
        <p:spPr>
          <a:xfrm>
            <a:off x="4815839" y="4051505"/>
            <a:ext cx="4138813" cy="25650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Слесарь по ремонту автомобилей 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Повар, кондитер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Наладчик аппаратных и программных средств инфокоммуникационных систем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информационных систем и ресурсов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Электромонтер по ремонту и обслуживанию электрооборудования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по ремонту и обслуживанию автомобилей (10 месяцев)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0613CC-139E-5B15-22A1-347CD1FC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4" y="1915634"/>
            <a:ext cx="2839084" cy="19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FD7306F7-076B-CF87-3274-CC32612BCCD4}"/>
              </a:ext>
            </a:extLst>
          </p:cNvPr>
          <p:cNvSpPr txBox="1">
            <a:spLocks/>
          </p:cNvSpPr>
          <p:nvPr/>
        </p:nvSpPr>
        <p:spPr>
          <a:xfrm>
            <a:off x="4681962" y="2225534"/>
            <a:ext cx="4137947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1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5AE445-7502-BC37-8539-B64BFF029E8D}"/>
              </a:ext>
            </a:extLst>
          </p:cNvPr>
          <p:cNvSpPr txBox="1">
            <a:spLocks/>
          </p:cNvSpPr>
          <p:nvPr/>
        </p:nvSpPr>
        <p:spPr>
          <a:xfrm>
            <a:off x="1110868" y="607669"/>
            <a:ext cx="7524184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 образование  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E6E751B-B84B-7684-081A-5FBC06DF77C0}"/>
              </a:ext>
            </a:extLst>
          </p:cNvPr>
          <p:cNvSpPr txBox="1">
            <a:spLocks/>
          </p:cNvSpPr>
          <p:nvPr/>
        </p:nvSpPr>
        <p:spPr>
          <a:xfrm>
            <a:off x="104172" y="1901906"/>
            <a:ext cx="4357868" cy="4015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B5EBCA80-83E1-960F-7F5D-22175713682F}"/>
              </a:ext>
            </a:extLst>
          </p:cNvPr>
          <p:cNvSpPr txBox="1">
            <a:spLocks/>
          </p:cNvSpPr>
          <p:nvPr/>
        </p:nvSpPr>
        <p:spPr>
          <a:xfrm>
            <a:off x="4988645" y="2585983"/>
            <a:ext cx="3524580" cy="23447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Сестринское дело</a:t>
            </a:r>
          </a:p>
          <a:p>
            <a:pPr>
              <a:spcBef>
                <a:spcPts val="450"/>
              </a:spcBef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Лечебное дело</a:t>
            </a:r>
          </a:p>
          <a:p>
            <a:pPr>
              <a:spcBef>
                <a:spcPts val="450"/>
              </a:spcBef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Акушерское дело</a:t>
            </a:r>
          </a:p>
          <a:p>
            <a:pPr marL="0" indent="0">
              <a:spcBef>
                <a:spcPts val="450"/>
              </a:spcBef>
              <a:buNone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450"/>
              </a:spcBef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ts val="450"/>
              </a:spcBef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236D3CA-458C-6F6C-B247-D2089C4ECD10}"/>
              </a:ext>
            </a:extLst>
          </p:cNvPr>
          <p:cNvSpPr txBox="1">
            <a:spLocks/>
          </p:cNvSpPr>
          <p:nvPr/>
        </p:nvSpPr>
        <p:spPr>
          <a:xfrm>
            <a:off x="506859" y="4046235"/>
            <a:ext cx="3276600" cy="78483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Интернациональная, 3	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8(3466)42-21-27</a:t>
            </a:r>
          </a:p>
          <a:p>
            <a:pPr>
              <a:spcBef>
                <a:spcPts val="450"/>
              </a:spcBef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5434E46-526F-B737-4E62-F2A04532CF0B}"/>
              </a:ext>
            </a:extLst>
          </p:cNvPr>
          <p:cNvSpPr txBox="1">
            <a:spLocks/>
          </p:cNvSpPr>
          <p:nvPr/>
        </p:nvSpPr>
        <p:spPr>
          <a:xfrm>
            <a:off x="1276119" y="1212130"/>
            <a:ext cx="7315201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Нижневартовский медицинский колледж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742CF7-7A59-5C82-447C-48161D289ADB}"/>
              </a:ext>
            </a:extLst>
          </p:cNvPr>
          <p:cNvSpPr txBox="1"/>
          <p:nvPr/>
        </p:nvSpPr>
        <p:spPr>
          <a:xfrm>
            <a:off x="4664698" y="5412997"/>
            <a:ext cx="35505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аттестата об основном образовании (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 11 класс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5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42CF7-7A59-5C82-447C-48161D289ADB}"/>
              </a:ext>
            </a:extLst>
          </p:cNvPr>
          <p:cNvSpPr txBox="1"/>
          <p:nvPr/>
        </p:nvSpPr>
        <p:spPr>
          <a:xfrm>
            <a:off x="507838" y="5412997"/>
            <a:ext cx="35505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10 месяцев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 10 месяцев</a:t>
            </a:r>
            <a:r>
              <a:rPr lang="ru-RU" sz="15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Очная  форма обучения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solidFill>
                <a:srgbClr val="C0000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106363-87B7-B0B7-912F-3C97292A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98" y="737130"/>
            <a:ext cx="827740" cy="10589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9EFBBA-29C4-D58A-3FB1-D0B510C49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93" y="1934563"/>
            <a:ext cx="3658023" cy="20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92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FD7306F7-076B-CF87-3274-CC32612BCCD4}"/>
              </a:ext>
            </a:extLst>
          </p:cNvPr>
          <p:cNvSpPr txBox="1">
            <a:spLocks/>
          </p:cNvSpPr>
          <p:nvPr/>
        </p:nvSpPr>
        <p:spPr>
          <a:xfrm>
            <a:off x="4681962" y="2225534"/>
            <a:ext cx="4137947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1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5AE445-7502-BC37-8539-B64BFF029E8D}"/>
              </a:ext>
            </a:extLst>
          </p:cNvPr>
          <p:cNvSpPr txBox="1">
            <a:spLocks/>
          </p:cNvSpPr>
          <p:nvPr/>
        </p:nvSpPr>
        <p:spPr>
          <a:xfrm>
            <a:off x="551432" y="703077"/>
            <a:ext cx="7086600" cy="58928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 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441688"/>
              </p:ext>
            </p:extLst>
          </p:nvPr>
        </p:nvGraphicFramePr>
        <p:xfrm>
          <a:off x="563679" y="2834975"/>
          <a:ext cx="8229600" cy="2859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81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20 июля по 10 августа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Сестринское дело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Лечебное дело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Акушерское дело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Психологическое тестирование с использованием программы «</a:t>
                      </a:r>
                      <a:r>
                        <a:rPr lang="ru-RU" sz="1600" b="1" kern="1200" dirty="0" err="1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Профмедтест</a:t>
                      </a: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 </a:t>
                      </a: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очно в аудитории колледжа</a:t>
                      </a:r>
                      <a:r>
                        <a:rPr lang="ru-RU" sz="1600" b="1" kern="1200" dirty="0">
                          <a:solidFill>
                            <a:srgbClr val="20386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по предварительному графику</a:t>
                      </a: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ул. Интернациональная, 3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920E038-0E62-6E22-BF3E-DF862EF3AB7F}"/>
              </a:ext>
            </a:extLst>
          </p:cNvPr>
          <p:cNvSpPr txBox="1">
            <a:spLocks/>
          </p:cNvSpPr>
          <p:nvPr/>
        </p:nvSpPr>
        <p:spPr>
          <a:xfrm>
            <a:off x="652513" y="1292150"/>
            <a:ext cx="7315201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Нижневартовский медицинский  колледж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C7B7C3-A9FE-6A8C-96E0-820923B7E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18" y="1934150"/>
            <a:ext cx="3664014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16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5A3732-9186-CFB0-EA25-87D8B5AE16E7}"/>
              </a:ext>
            </a:extLst>
          </p:cNvPr>
          <p:cNvSpPr/>
          <p:nvPr/>
        </p:nvSpPr>
        <p:spPr>
          <a:xfrm>
            <a:off x="762000" y="746233"/>
            <a:ext cx="7848600" cy="105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Особенности проведения вступительных испытаний</a:t>
            </a:r>
          </a:p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для инвалидов и лиц с ограниченными возможностями здоровья</a:t>
            </a:r>
          </a:p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 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F51D50-EB3D-4387-5CFA-CA640A5EA6F3}"/>
              </a:ext>
            </a:extLst>
          </p:cNvPr>
          <p:cNvSpPr/>
          <p:nvPr/>
        </p:nvSpPr>
        <p:spPr>
          <a:xfrm>
            <a:off x="1543313" y="1760998"/>
            <a:ext cx="7407728" cy="504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вступительные испытания проводятся с учетом особенностей психофизического развития, индивидуальных возможностей и состояния здоровья;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в одной аудитории совместно с поступающими, не имеющими ограниченных возможностей здоровья, если это не создает трудностей для поступающих при сдаче вступительного испытания;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присутствует ассистент, оказывающий необходимую техническую помощь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предоставляется в печатном виде инструкция о порядке проведения вступительных испытаний;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поступающие могут пользоваться необходимыми им техническими средствами;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обеспечивается беспрепятственный доступ в здание и помещения учреждения</a:t>
            </a:r>
          </a:p>
          <a:p>
            <a:pPr marL="285750" indent="-285750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D1C4F9-4206-FF9D-957C-8852DF4C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3" y="1804280"/>
            <a:ext cx="1298384" cy="12983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12D42C-B818-3A6A-9551-4C8FCC32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60" y="4257887"/>
            <a:ext cx="1298384" cy="1298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1169AB-D168-50B3-CE4C-68D34F8F1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67" y="5484691"/>
            <a:ext cx="1328680" cy="12983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1FDD61-2A9B-2ECC-BEB9-954DDB23C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47" y="3024677"/>
            <a:ext cx="1328681" cy="13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8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5A3732-9186-CFB0-EA25-87D8B5AE16E7}"/>
              </a:ext>
            </a:extLst>
          </p:cNvPr>
          <p:cNvSpPr/>
          <p:nvPr/>
        </p:nvSpPr>
        <p:spPr>
          <a:xfrm>
            <a:off x="2607134" y="645512"/>
            <a:ext cx="6443929" cy="1782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Профессиональное обучение </a:t>
            </a:r>
          </a:p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на основании свидетельства об образовании </a:t>
            </a:r>
          </a:p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(для выпускников общеобразовательных учреждений </a:t>
            </a:r>
          </a:p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для обучающихся с ОВЗ)</a:t>
            </a:r>
          </a:p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F51D50-EB3D-4387-5CFA-CA640A5EA6F3}"/>
              </a:ext>
            </a:extLst>
          </p:cNvPr>
          <p:cNvSpPr/>
          <p:nvPr/>
        </p:nvSpPr>
        <p:spPr>
          <a:xfrm>
            <a:off x="2932708" y="2362200"/>
            <a:ext cx="5883729" cy="425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Нижневартовский политехнический колледж</a:t>
            </a:r>
          </a:p>
          <a:p>
            <a:pPr algn="just">
              <a:lnSpc>
                <a:spcPct val="107000"/>
              </a:lnSpc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marL="285750" indent="-285750" algn="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Мастер по ремонту и обслуживанию автомобилей </a:t>
            </a:r>
          </a:p>
          <a:p>
            <a:pPr marL="285750" indent="-285750" algn="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(срок обучения 10 месяцев)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Нижневартовский строительный  колледж</a:t>
            </a:r>
          </a:p>
          <a:p>
            <a:pPr marL="285750" indent="-285750" algn="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Плотник</a:t>
            </a:r>
          </a:p>
          <a:p>
            <a:pPr marL="285750" indent="-285750" algn="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Повар </a:t>
            </a:r>
          </a:p>
          <a:p>
            <a:pPr marL="285750" indent="-285750" algn="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(срок обучения 10 месяцев)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1B1E2A-33C5-A990-25B4-C0AB84546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7" y="4953000"/>
            <a:ext cx="2506935" cy="16733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5CF54F-164D-DDC0-124D-7F944FC68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0" y="3166816"/>
            <a:ext cx="2569567" cy="14989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1882DF-F58D-C68F-BFF8-159EFA668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7" y="1420174"/>
            <a:ext cx="2588409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9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529968"/>
              </p:ext>
            </p:extLst>
          </p:nvPr>
        </p:nvGraphicFramePr>
        <p:xfrm>
          <a:off x="2324100" y="3888407"/>
          <a:ext cx="4495800" cy="762000"/>
        </p:xfrm>
        <a:graphic>
          <a:graphicData uri="http://schemas.openxmlformats.org/drawingml/2006/table">
            <a:tbl>
              <a:tblPr/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kern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сайт: </a:t>
                      </a:r>
                      <a:r>
                        <a:rPr lang="en-US" sz="2800" b="1" kern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www.nv-stady.ru</a:t>
                      </a:r>
                      <a:r>
                        <a:rPr lang="en-US" sz="2800" b="1" kern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2800" kern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ookman Old Style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02" name="Rectangle 6"/>
          <p:cNvSpPr>
            <a:spLocks noChangeArrowheads="1" noChangeShapeType="1"/>
          </p:cNvSpPr>
          <p:nvPr/>
        </p:nvSpPr>
        <p:spPr bwMode="auto">
          <a:xfrm>
            <a:off x="647700" y="533400"/>
            <a:ext cx="8077200" cy="5257800"/>
          </a:xfrm>
          <a:prstGeom prst="rect">
            <a:avLst/>
          </a:prstGeom>
          <a:noFill/>
          <a:ln w="28575" algn="in">
            <a:solidFill>
              <a:srgbClr val="CCD6F5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</a:rPr>
              <a:t>       г. Нижневартовск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ул.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</a:rPr>
              <a:t> Дружбы  Народов 13А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Нижневартовский социально – гуманитарный колледж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Телефон горячей линии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</a:rPr>
              <a:t>46-54-29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Дополнительные телефоны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43-55-19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</a:rPr>
              <a:t>43-54-70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F0D73C-C605-6B63-0D51-9F667DB5D436}"/>
              </a:ext>
            </a:extLst>
          </p:cNvPr>
          <p:cNvSpPr/>
          <p:nvPr/>
        </p:nvSpPr>
        <p:spPr>
          <a:xfrm>
            <a:off x="749959" y="4876800"/>
            <a:ext cx="7872682" cy="114390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E-mail: priem@nv-study.ru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Тел. 8 (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3466) 43-54-70 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8(908)8861880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Качан Раиса Николаевна, заведующий Ресурсным центром</a:t>
            </a:r>
          </a:p>
        </p:txBody>
      </p:sp>
    </p:spTree>
    <p:extLst>
      <p:ext uri="{BB962C8B-B14F-4D97-AF65-F5344CB8AC3E}">
        <p14:creationId xmlns:p14="http://schemas.microsoft.com/office/powerpoint/2010/main" val="372578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6446152"/>
            <a:ext cx="9142914" cy="214296"/>
          </a:xfrm>
          <a:custGeom>
            <a:avLst/>
            <a:gdLst/>
            <a:ahLst/>
            <a:cxnLst/>
            <a:rect l="l" t="t" r="r" b="b"/>
            <a:pathLst>
              <a:path w="10692130" h="454025">
                <a:moveTo>
                  <a:pt x="0" y="0"/>
                </a:moveTo>
                <a:lnTo>
                  <a:pt x="10692003" y="0"/>
                </a:lnTo>
                <a:lnTo>
                  <a:pt x="10692003" y="453605"/>
                </a:lnTo>
                <a:lnTo>
                  <a:pt x="0" y="4536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defTabSz="781903">
              <a:defRPr/>
            </a:pPr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2805" y="6272209"/>
            <a:ext cx="0" cy="388240"/>
          </a:xfrm>
          <a:custGeom>
            <a:avLst/>
            <a:gdLst/>
            <a:ahLst/>
            <a:cxnLst/>
            <a:rect l="l" t="t" r="r" b="b"/>
            <a:pathLst>
              <a:path h="454025">
                <a:moveTo>
                  <a:pt x="0" y="0"/>
                </a:moveTo>
                <a:lnTo>
                  <a:pt x="0" y="453605"/>
                </a:lnTo>
              </a:path>
            </a:pathLst>
          </a:custGeom>
          <a:ln w="3175">
            <a:solidFill>
              <a:srgbClr val="6A0000"/>
            </a:solidFill>
          </a:ln>
        </p:spPr>
        <p:txBody>
          <a:bodyPr wrap="square" lIns="0" tIns="0" rIns="0" bIns="0" rtlCol="0"/>
          <a:lstStyle/>
          <a:p>
            <a:pPr defTabSz="781903">
              <a:defRPr/>
            </a:pPr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86718" y="730264"/>
            <a:ext cx="6972625" cy="165616"/>
          </a:xfrm>
          <a:custGeom>
            <a:avLst/>
            <a:gdLst/>
            <a:ahLst/>
            <a:cxnLst/>
            <a:rect l="l" t="t" r="r" b="b"/>
            <a:pathLst>
              <a:path w="9000490" h="360044">
                <a:moveTo>
                  <a:pt x="8999994" y="0"/>
                </a:moveTo>
                <a:lnTo>
                  <a:pt x="104470" y="0"/>
                </a:lnTo>
                <a:lnTo>
                  <a:pt x="0" y="359994"/>
                </a:lnTo>
                <a:lnTo>
                  <a:pt x="8999994" y="359994"/>
                </a:lnTo>
                <a:lnTo>
                  <a:pt x="89999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defTabSz="781903">
              <a:defRPr/>
            </a:pPr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17544" y="927804"/>
            <a:ext cx="7628507" cy="61901"/>
          </a:xfrm>
          <a:custGeom>
            <a:avLst/>
            <a:gdLst/>
            <a:ahLst/>
            <a:cxnLst/>
            <a:rect l="l" t="t" r="r" b="b"/>
            <a:pathLst>
              <a:path w="8921115" h="72390">
                <a:moveTo>
                  <a:pt x="8920797" y="0"/>
                </a:moveTo>
                <a:lnTo>
                  <a:pt x="25273" y="0"/>
                </a:lnTo>
                <a:lnTo>
                  <a:pt x="0" y="71996"/>
                </a:lnTo>
                <a:lnTo>
                  <a:pt x="8920797" y="71996"/>
                </a:lnTo>
                <a:lnTo>
                  <a:pt x="8920797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defTabSz="781903">
              <a:defRPr/>
            </a:pPr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6382543"/>
            <a:ext cx="9142914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71996">
            <a:solidFill>
              <a:schemeClr val="accent3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defTabSz="781903">
              <a:defRPr/>
            </a:pPr>
            <a:endParaRPr sz="153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776551" y="5803806"/>
            <a:ext cx="651591" cy="139251"/>
          </a:xfrm>
          <a:prstGeom prst="rect">
            <a:avLst/>
          </a:prstGeom>
        </p:spPr>
        <p:txBody>
          <a:bodyPr vert="horz" wrap="square" lIns="0" tIns="7602" rIns="0" bIns="0" rtlCol="0" anchor="b">
            <a:spAutoFit/>
          </a:bodyPr>
          <a:lstStyle/>
          <a:p>
            <a:pPr marL="10860" algn="l" defTabSz="781903">
              <a:spcBef>
                <a:spcPts val="60"/>
              </a:spcBef>
              <a:defRPr/>
            </a:pPr>
            <a:r>
              <a:rPr spc="-38" dirty="0">
                <a:solidFill>
                  <a:prstClr val="white"/>
                </a:solidFill>
              </a:rPr>
              <a:t>- </a:t>
            </a:r>
            <a:fld id="{81D60167-4931-47E6-BA6A-407CBD079E47}" type="slidenum">
              <a:rPr spc="51" dirty="0">
                <a:solidFill>
                  <a:prstClr val="white"/>
                </a:solidFill>
              </a:rPr>
              <a:pPr marL="10860" algn="l" defTabSz="781903">
                <a:spcBef>
                  <a:spcPts val="60"/>
                </a:spcBef>
                <a:defRPr/>
              </a:pPr>
              <a:t>2</a:t>
            </a:fld>
            <a:r>
              <a:rPr spc="-124" dirty="0">
                <a:solidFill>
                  <a:prstClr val="white"/>
                </a:solidFill>
              </a:rPr>
              <a:t> </a:t>
            </a:r>
            <a:r>
              <a:rPr spc="-38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18" name="Прямоугольник с одним вырезанным скругленным углом 15">
            <a:extLst>
              <a:ext uri="{FF2B5EF4-FFF2-40B4-BE49-F238E27FC236}">
                <a16:creationId xmlns:a16="http://schemas.microsoft.com/office/drawing/2014/main" id="{AA225D1E-4321-4F90-A9E6-B7BA3CAA5D70}"/>
              </a:ext>
            </a:extLst>
          </p:cNvPr>
          <p:cNvSpPr/>
          <p:nvPr/>
        </p:nvSpPr>
        <p:spPr>
          <a:xfrm rot="5400000">
            <a:off x="94332" y="165991"/>
            <a:ext cx="680446" cy="779337"/>
          </a:xfrm>
          <a:prstGeom prst="snipRoundRect">
            <a:avLst>
              <a:gd name="adj1" fmla="val 0"/>
              <a:gd name="adj2" fmla="val 42140"/>
            </a:avLst>
          </a:prstGeom>
          <a:ln w="3175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781903">
              <a:defRPr/>
            </a:pPr>
            <a:endParaRPr lang="ru-RU" sz="1539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5" descr="F:\значек_НСГК.png">
            <a:extLst>
              <a:ext uri="{FF2B5EF4-FFF2-40B4-BE49-F238E27FC236}">
                <a16:creationId xmlns:a16="http://schemas.microsoft.com/office/drawing/2014/main" id="{53BAC2C0-1C9C-4F53-A223-113B3C537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0" y="18120"/>
            <a:ext cx="1099611" cy="103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14">
            <a:extLst>
              <a:ext uri="{FF2B5EF4-FFF2-40B4-BE49-F238E27FC236}">
                <a16:creationId xmlns:a16="http://schemas.microsoft.com/office/drawing/2014/main" id="{59BD3EBF-C965-4EFB-8C2D-4E1C869565E2}"/>
              </a:ext>
            </a:extLst>
          </p:cNvPr>
          <p:cNvSpPr txBox="1"/>
          <p:nvPr/>
        </p:nvSpPr>
        <p:spPr>
          <a:xfrm>
            <a:off x="5591185" y="1637780"/>
            <a:ext cx="3325824" cy="717599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 defTabSz="781903">
              <a:spcBef>
                <a:spcPts val="4"/>
              </a:spcBef>
              <a:defRPr/>
            </a:pPr>
            <a:endParaRPr lang="ru-RU" sz="1197" b="1" spc="68" dirty="0">
              <a:solidFill>
                <a:srgbClr val="D2232A"/>
              </a:solidFill>
              <a:latin typeface="Trebuchet MS"/>
              <a:cs typeface="Trebuchet MS"/>
            </a:endParaRPr>
          </a:p>
          <a:p>
            <a:pPr defTabSz="781903">
              <a:spcAft>
                <a:spcPts val="1026"/>
              </a:spcAft>
              <a:defRPr/>
            </a:pPr>
            <a:endParaRPr lang="ru-RU" sz="1368" dirty="0">
              <a:solidFill>
                <a:srgbClr val="4A66AC">
                  <a:lumMod val="75000"/>
                </a:srgbClr>
              </a:solidFill>
              <a:latin typeface="Trebuchet MS" panose="020B0603020202020204" pitchFamily="34" charset="0"/>
            </a:endParaRPr>
          </a:p>
          <a:p>
            <a:pPr marL="10860" defTabSz="781903">
              <a:spcBef>
                <a:spcPts val="4"/>
              </a:spcBef>
              <a:defRPr/>
            </a:pPr>
            <a:endParaRPr sz="1197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31" name="Рисунок 30" descr="Центр профориентационной работы с обучающимися с инвалидностью и ОВЗ | КГБ  ПОУ ХПЭТ">
            <a:extLst>
              <a:ext uri="{FF2B5EF4-FFF2-40B4-BE49-F238E27FC236}">
                <a16:creationId xmlns:a16="http://schemas.microsoft.com/office/drawing/2014/main" id="{F0FDC9C8-0CBC-4118-8CE5-C40639B939F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2" y="3539214"/>
            <a:ext cx="2337929" cy="2321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bject 14">
            <a:extLst>
              <a:ext uri="{FF2B5EF4-FFF2-40B4-BE49-F238E27FC236}">
                <a16:creationId xmlns:a16="http://schemas.microsoft.com/office/drawing/2014/main" id="{993118A4-B6FB-4E86-97EC-03F45F57E349}"/>
              </a:ext>
            </a:extLst>
          </p:cNvPr>
          <p:cNvSpPr txBox="1"/>
          <p:nvPr/>
        </p:nvSpPr>
        <p:spPr>
          <a:xfrm>
            <a:off x="226992" y="924430"/>
            <a:ext cx="8690018" cy="2382093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55385" marR="56471" indent="307331" algn="just"/>
            <a:endParaRPr lang="ru-RU" sz="1539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385" marR="56471" indent="307331"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координация развития инклюзивного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профессионального образования для обеспечения условий доступности для инвалидов и лиц с ОВЗ</a:t>
            </a:r>
          </a:p>
          <a:p>
            <a:pPr marL="55385" marR="56471" indent="307331" algn="just"/>
            <a:endParaRPr lang="ru-RU" sz="1539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385" marR="56471" indent="307331" algn="just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1135" marR="56471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Профессиональная ориентация инвалидов и лиц с ОВЗ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1135" marR="56471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доступности учреждений профобразования для инвалидов и лиц с ОВЗ</a:t>
            </a:r>
          </a:p>
          <a:p>
            <a:pPr marL="341135" marR="56471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в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трудоустройстве</a:t>
            </a:r>
          </a:p>
          <a:p>
            <a:pPr marL="10860" algn="ctr">
              <a:spcBef>
                <a:spcPts val="4"/>
              </a:spcBef>
            </a:pPr>
            <a:endParaRPr lang="ru-RU" sz="1197" b="1" spc="68" dirty="0">
              <a:solidFill>
                <a:srgbClr val="D2232A"/>
              </a:solidFill>
              <a:latin typeface="Trebuchet MS"/>
              <a:cs typeface="Trebuchet MS"/>
            </a:endParaRPr>
          </a:p>
          <a:p>
            <a:pPr marL="10860">
              <a:spcBef>
                <a:spcPts val="4"/>
              </a:spcBef>
            </a:pPr>
            <a:endParaRPr sz="1197" dirty="0">
              <a:latin typeface="Trebuchet MS"/>
              <a:cs typeface="Trebuchet M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48F3BC-24EC-4AA3-9C57-3ACCA0A8EFF1}"/>
              </a:ext>
            </a:extLst>
          </p:cNvPr>
          <p:cNvSpPr txBox="1"/>
          <p:nvPr/>
        </p:nvSpPr>
        <p:spPr>
          <a:xfrm>
            <a:off x="1508213" y="73680"/>
            <a:ext cx="759090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профессиональная образовательная организация 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 - Югры (Ресурсный центр)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Нижневартовский социально-гуманитарный колледж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4AC8B9-2853-0368-5A6A-90787F182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799" y="3002532"/>
            <a:ext cx="6190653" cy="34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6DE4C-C0CD-9A3B-4B66-FF984A8E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55" y="453245"/>
            <a:ext cx="8312793" cy="588101"/>
          </a:xfrm>
        </p:spPr>
        <p:txBody>
          <a:bodyPr>
            <a:normAutofit/>
          </a:bodyPr>
          <a:lstStyle/>
          <a:p>
            <a:pPr algn="ctr"/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Доступная среда для инвалидов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D22353-2780-2EA0-045F-4923709FA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78" y="3086196"/>
            <a:ext cx="2907235" cy="20771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3A7B91-E521-826A-6BBB-683A0ED7C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20" y="1249970"/>
            <a:ext cx="2843753" cy="18563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B2A6E8-94C4-FAAB-BD56-3CDC80CB2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1" y="3182235"/>
            <a:ext cx="2751974" cy="20251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301529-3901-2FC7-31E5-FF030DEA5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81" y="3369086"/>
            <a:ext cx="2666339" cy="17709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8087D0-5030-CCD7-514F-B1350E4681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47" y="1272042"/>
            <a:ext cx="2434211" cy="18563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D70087-8779-3D30-E02A-5C6B2A401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2" y="1289148"/>
            <a:ext cx="3044593" cy="1893087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5438D8B-D28B-0A06-1E50-61CA75864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796408"/>
              </p:ext>
            </p:extLst>
          </p:nvPr>
        </p:nvGraphicFramePr>
        <p:xfrm>
          <a:off x="378422" y="5499141"/>
          <a:ext cx="8436251" cy="798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2021">
                  <a:extLst>
                    <a:ext uri="{9D8B030D-6E8A-4147-A177-3AD203B41FA5}">
                      <a16:colId xmlns:a16="http://schemas.microsoft.com/office/drawing/2014/main" val="4243107684"/>
                    </a:ext>
                  </a:extLst>
                </a:gridCol>
                <a:gridCol w="5484230">
                  <a:extLst>
                    <a:ext uri="{9D8B030D-6E8A-4147-A177-3AD203B41FA5}">
                      <a16:colId xmlns:a16="http://schemas.microsoft.com/office/drawing/2014/main" val="3598252843"/>
                    </a:ext>
                  </a:extLst>
                </a:gridCol>
              </a:tblGrid>
              <a:tr h="509033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учреждений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 ХМАО – Югры</a:t>
                      </a:r>
                    </a:p>
                  </a:txBody>
                  <a:tcPr marL="39370" marR="39370" marT="64770" marB="6477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учреждений  – </a:t>
                      </a: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полная доступность – 67%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учреждений  – </a:t>
                      </a:r>
                      <a:r>
                        <a:rPr lang="ru-RU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частичная доступность – 33%</a:t>
                      </a:r>
                    </a:p>
                  </a:txBody>
                  <a:tcPr marL="39370" marR="39370" marT="64770" marB="6477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805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425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723" y="4889581"/>
            <a:ext cx="1460052" cy="872239"/>
          </a:xfrm>
          <a:prstGeom prst="rect">
            <a:avLst/>
          </a:prstGeom>
        </p:spPr>
      </p:pic>
      <p:pic>
        <p:nvPicPr>
          <p:cNvPr id="6" name="Рисунок 5" descr="https://invacenter.ru/images/watermarked/1/thumbnails/830/830/detailed/6/roller-invacent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79" y="4060798"/>
            <a:ext cx="818831" cy="77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nvacenter.ru/images/watermarked/1/thumbnails/500/500/detailed/2/optima-joystick-1-invacenter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943" y="3428998"/>
            <a:ext cx="1055781" cy="87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nvacenter.ru/images/watermarked/1/thumbnails/1043/1043/detailed/6/60d-invacente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443" y="3004853"/>
            <a:ext cx="772184" cy="57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4139" y="1652168"/>
            <a:ext cx="2167220" cy="943859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для студентов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 с нарушением 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опорно-двигательного аппарата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A09A3-4438-3E01-892A-A0080CAF5E4F}"/>
              </a:ext>
            </a:extLst>
          </p:cNvPr>
          <p:cNvSpPr txBox="1">
            <a:spLocks/>
          </p:cNvSpPr>
          <p:nvPr/>
        </p:nvSpPr>
        <p:spPr>
          <a:xfrm>
            <a:off x="716898" y="866481"/>
            <a:ext cx="7149538" cy="4379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оборудование в инклюзивном образовании </a:t>
            </a:r>
          </a:p>
        </p:txBody>
      </p:sp>
      <p:pic>
        <p:nvPicPr>
          <p:cNvPr id="3" name="Рисунок 2" descr="Картинки по запросу &quot;Система организации равномерного звукового поля «Front Row Juno»&quot;">
            <a:extLst>
              <a:ext uri="{FF2B5EF4-FFF2-40B4-BE49-F238E27FC236}">
                <a16:creationId xmlns:a16="http://schemas.microsoft.com/office/drawing/2014/main" id="{723ACBF0-8259-AFD0-A7C1-38DDDBA5FD5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2845" y="2873684"/>
            <a:ext cx="1692152" cy="22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7" descr="https://invacenter.ru/images/watermarked/1/thumbnails/500/500/detailed/9/radiolektor-2-invacenter.ru.png">
            <a:extLst>
              <a:ext uri="{FF2B5EF4-FFF2-40B4-BE49-F238E27FC236}">
                <a16:creationId xmlns:a16="http://schemas.microsoft.com/office/drawing/2014/main" id="{3BCD8F4B-DF41-DA10-B1AF-8CDC7D61AFEC}"/>
              </a:ext>
            </a:extLst>
          </p:cNvPr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45591" y="2994235"/>
            <a:ext cx="1692152" cy="141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9D4FEDF-CC12-5F89-5ADC-B821D8DF36BD}"/>
              </a:ext>
            </a:extLst>
          </p:cNvPr>
          <p:cNvSpPr txBox="1">
            <a:spLocks/>
          </p:cNvSpPr>
          <p:nvPr/>
        </p:nvSpPr>
        <p:spPr>
          <a:xfrm>
            <a:off x="3359271" y="2124097"/>
            <a:ext cx="2057149" cy="67317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для студентов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с нарушением слуха</a:t>
            </a:r>
          </a:p>
        </p:txBody>
      </p:sp>
      <p:pic>
        <p:nvPicPr>
          <p:cNvPr id="11" name="Рисунок 10" descr="Слайд1 Исток1.png">
            <a:extLst>
              <a:ext uri="{FF2B5EF4-FFF2-40B4-BE49-F238E27FC236}">
                <a16:creationId xmlns:a16="http://schemas.microsoft.com/office/drawing/2014/main" id="{03B0A4E4-2139-75CB-D524-7504EEFC4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5645" y="4607772"/>
            <a:ext cx="1501203" cy="1125902"/>
          </a:xfrm>
          <a:prstGeom prst="rect">
            <a:avLst/>
          </a:prstGeom>
        </p:spPr>
      </p:pic>
      <p:pic>
        <p:nvPicPr>
          <p:cNvPr id="12" name="Рисунок 11" descr="Слайд8.jpg">
            <a:extLst>
              <a:ext uri="{FF2B5EF4-FFF2-40B4-BE49-F238E27FC236}">
                <a16:creationId xmlns:a16="http://schemas.microsoft.com/office/drawing/2014/main" id="{60D2C1D1-1A12-C839-C14D-CA58973CA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6918" y="2422331"/>
            <a:ext cx="2012051" cy="97989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53B317E-D485-59C6-58FB-B511AD7510E9}"/>
              </a:ext>
            </a:extLst>
          </p:cNvPr>
          <p:cNvSpPr txBox="1">
            <a:spLocks/>
          </p:cNvSpPr>
          <p:nvPr/>
        </p:nvSpPr>
        <p:spPr>
          <a:xfrm>
            <a:off x="6241925" y="1722889"/>
            <a:ext cx="2668389" cy="7998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для студентов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с нарушением зрения</a:t>
            </a:r>
          </a:p>
        </p:txBody>
      </p:sp>
      <p:pic>
        <p:nvPicPr>
          <p:cNvPr id="14" name="Рисунок 13" descr="Слайд11.png">
            <a:extLst>
              <a:ext uri="{FF2B5EF4-FFF2-40B4-BE49-F238E27FC236}">
                <a16:creationId xmlns:a16="http://schemas.microsoft.com/office/drawing/2014/main" id="{1ACF872E-4978-30DC-71BE-46E520AFF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104" y="3237505"/>
            <a:ext cx="2329897" cy="1158856"/>
          </a:xfrm>
          <a:prstGeom prst="rect">
            <a:avLst/>
          </a:prstGeom>
        </p:spPr>
      </p:pic>
      <p:pic>
        <p:nvPicPr>
          <p:cNvPr id="15" name="Содержимое 4" descr="https://e-lupa.ru/directrequest/files/files/getimage?id=296">
            <a:extLst>
              <a:ext uri="{FF2B5EF4-FFF2-40B4-BE49-F238E27FC236}">
                <a16:creationId xmlns:a16="http://schemas.microsoft.com/office/drawing/2014/main" id="{DE471B84-3D1E-8AA5-3933-C30C434A87E0}"/>
              </a:ext>
            </a:extLst>
          </p:cNvPr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99106" y="3179409"/>
            <a:ext cx="1460052" cy="9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Карманная лупа с подсветкой Mobilux LED Magnifiers Арт. 15115; Ø 58 мм; 5x">
            <a:extLst>
              <a:ext uri="{FF2B5EF4-FFF2-40B4-BE49-F238E27FC236}">
                <a16:creationId xmlns:a16="http://schemas.microsoft.com/office/drawing/2014/main" id="{F9990EBF-4964-4280-CC00-E384EE5B76AF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7744" y="4207558"/>
            <a:ext cx="1349174" cy="97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Слайд9.jpg">
            <a:extLst>
              <a:ext uri="{FF2B5EF4-FFF2-40B4-BE49-F238E27FC236}">
                <a16:creationId xmlns:a16="http://schemas.microsoft.com/office/drawing/2014/main" id="{E669AC46-1676-BD93-A889-6627DF8A56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4171" y="4942045"/>
            <a:ext cx="1671610" cy="927744"/>
          </a:xfrm>
          <a:prstGeom prst="rect">
            <a:avLst/>
          </a:prstGeom>
        </p:spPr>
      </p:pic>
      <p:pic>
        <p:nvPicPr>
          <p:cNvPr id="18" name="Рисунок 17" descr="C:\Users\kachan_rn\Documents\Специальные условия для инвалидов\Читающая машина Optelec.jpg">
            <a:extLst>
              <a:ext uri="{FF2B5EF4-FFF2-40B4-BE49-F238E27FC236}">
                <a16:creationId xmlns:a16="http://schemas.microsoft.com/office/drawing/2014/main" id="{3DB6EE79-8B62-A6D3-6779-5F4FCFE63C18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54947" y="4529952"/>
            <a:ext cx="1714277" cy="10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964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BA1FE-866A-18DA-12E9-0AA469FE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352" y="600792"/>
            <a:ext cx="6705600" cy="1028721"/>
          </a:xfrm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среднего профессионального образования г. Нижневартовска</a:t>
            </a:r>
          </a:p>
        </p:txBody>
      </p:sp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2C39B0C1-B742-B674-441B-A9AF226FC6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308367"/>
              </p:ext>
            </p:extLst>
          </p:nvPr>
        </p:nvGraphicFramePr>
        <p:xfrm>
          <a:off x="567162" y="1764495"/>
          <a:ext cx="8348238" cy="4407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866">
                  <a:extLst>
                    <a:ext uri="{9D8B030D-6E8A-4147-A177-3AD203B41FA5}">
                      <a16:colId xmlns:a16="http://schemas.microsoft.com/office/drawing/2014/main" val="625953299"/>
                    </a:ext>
                  </a:extLst>
                </a:gridCol>
                <a:gridCol w="2748497">
                  <a:extLst>
                    <a:ext uri="{9D8B030D-6E8A-4147-A177-3AD203B41FA5}">
                      <a16:colId xmlns:a16="http://schemas.microsoft.com/office/drawing/2014/main" val="2691340643"/>
                    </a:ext>
                  </a:extLst>
                </a:gridCol>
                <a:gridCol w="2121308">
                  <a:extLst>
                    <a:ext uri="{9D8B030D-6E8A-4147-A177-3AD203B41FA5}">
                      <a16:colId xmlns:a16="http://schemas.microsoft.com/office/drawing/2014/main" val="4145050841"/>
                    </a:ext>
                  </a:extLst>
                </a:gridCol>
                <a:gridCol w="1700567">
                  <a:extLst>
                    <a:ext uri="{9D8B030D-6E8A-4147-A177-3AD203B41FA5}">
                      <a16:colId xmlns:a16="http://schemas.microsoft.com/office/drawing/2014/main" val="1896742146"/>
                    </a:ext>
                  </a:extLst>
                </a:gridCol>
              </a:tblGrid>
              <a:tr h="5238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Приемная комиссия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282892"/>
                  </a:ext>
                </a:extLst>
              </a:tr>
              <a:tr h="10867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"Нижневартовский социально - гуманитарный колледж»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Дружбы Народов, 13 А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8(3466)46-54-29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800948"/>
                  </a:ext>
                </a:extLst>
              </a:tr>
              <a:tr h="8921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"Нижневартовский медицинский колледж"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Интернациональная, 3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8(3466)42-21-27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3449261"/>
                  </a:ext>
                </a:extLst>
              </a:tr>
              <a:tr h="98217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"Нижневартовский строительный колледж"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Индустриальная, 29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Кузоваткина</a:t>
                      </a: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(3466) 67-02-46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831958"/>
                  </a:ext>
                </a:extLst>
              </a:tr>
              <a:tr h="9227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"Нижневартовский политехнический колледж"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Мира, 39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(3466) 42-42-79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4041032"/>
                  </a:ext>
                </a:extLst>
              </a:tr>
            </a:tbl>
          </a:graphicData>
        </a:graphic>
      </p:graphicFrame>
      <p:pic>
        <p:nvPicPr>
          <p:cNvPr id="1030" name="Picture 6" descr="Профессии | Фото большого размера и векторный клипарт | CLIPARTO">
            <a:extLst>
              <a:ext uri="{FF2B5EF4-FFF2-40B4-BE49-F238E27FC236}">
                <a16:creationId xmlns:a16="http://schemas.microsoft.com/office/drawing/2014/main" id="{8C8E0A55-DA4D-6C8A-FB98-EAD00305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33" y="680488"/>
            <a:ext cx="1132501" cy="100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303A35-2427-6E32-6AA9-35C00AFA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2" y="2256921"/>
            <a:ext cx="1060784" cy="9983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106363-87B7-B0B7-912F-3C97292A1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43" y="3203278"/>
            <a:ext cx="851154" cy="10889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F0295B-5A19-05EC-9EA3-504DC65C5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18" y="4375195"/>
            <a:ext cx="1487171" cy="6291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1512F4-54B9-BFED-BE69-EC77C5561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367" y="5354041"/>
            <a:ext cx="1211833" cy="6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60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BA1FE-866A-18DA-12E9-0AA469FE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733" y="2169443"/>
            <a:ext cx="4938396" cy="3657600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подачи документов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15 июня по 15 августа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Оригинал аттестата  - до 15 августа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до 10 августа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 наличии вступительных испытаний)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подачи документов: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лично, 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почте, 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электронной почте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D7306F7-076B-CF87-3274-CC32612BCCD4}"/>
              </a:ext>
            </a:extLst>
          </p:cNvPr>
          <p:cNvSpPr txBox="1">
            <a:spLocks/>
          </p:cNvSpPr>
          <p:nvPr/>
        </p:nvSpPr>
        <p:spPr>
          <a:xfrm>
            <a:off x="4681962" y="2225534"/>
            <a:ext cx="4137947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1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5AE445-7502-BC37-8539-B64BFF029E8D}"/>
              </a:ext>
            </a:extLst>
          </p:cNvPr>
          <p:cNvSpPr txBox="1">
            <a:spLocks/>
          </p:cNvSpPr>
          <p:nvPr/>
        </p:nvSpPr>
        <p:spPr>
          <a:xfrm>
            <a:off x="2514600" y="1030957"/>
            <a:ext cx="6243848" cy="3164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11333-A647-8923-7876-B7A6105F0347}"/>
              </a:ext>
            </a:extLst>
          </p:cNvPr>
          <p:cNvSpPr txBox="1"/>
          <p:nvPr/>
        </p:nvSpPr>
        <p:spPr>
          <a:xfrm>
            <a:off x="649731" y="5837929"/>
            <a:ext cx="3036984" cy="338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СРЕДНИЙ БАЛ АТТЕСТАТА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1220DBA-514C-645F-CFF6-10115CC7BF63}"/>
              </a:ext>
            </a:extLst>
          </p:cNvPr>
          <p:cNvSpPr txBox="1">
            <a:spLocks/>
          </p:cNvSpPr>
          <p:nvPr/>
        </p:nvSpPr>
        <p:spPr>
          <a:xfrm>
            <a:off x="969241" y="1495268"/>
            <a:ext cx="2068926" cy="121515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Зачисление по КОНКУРУ АТТЕСТАТОВ</a:t>
            </a:r>
            <a:r>
              <a:rPr lang="ru-RU" sz="13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2730C1-FFCA-D325-967B-2D036970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78" y="3092194"/>
            <a:ext cx="3581053" cy="25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4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FD7306F7-076B-CF87-3274-CC32612BCCD4}"/>
              </a:ext>
            </a:extLst>
          </p:cNvPr>
          <p:cNvSpPr txBox="1">
            <a:spLocks/>
          </p:cNvSpPr>
          <p:nvPr/>
        </p:nvSpPr>
        <p:spPr>
          <a:xfrm>
            <a:off x="4741893" y="2225534"/>
            <a:ext cx="4137947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1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5AE445-7502-BC37-8539-B64BFF029E8D}"/>
              </a:ext>
            </a:extLst>
          </p:cNvPr>
          <p:cNvSpPr txBox="1">
            <a:spLocks/>
          </p:cNvSpPr>
          <p:nvPr/>
        </p:nvSpPr>
        <p:spPr>
          <a:xfrm>
            <a:off x="649976" y="750031"/>
            <a:ext cx="6243848" cy="3164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для поступления в колледж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11333-A647-8923-7876-B7A6105F0347}"/>
              </a:ext>
            </a:extLst>
          </p:cNvPr>
          <p:cNvSpPr txBox="1"/>
          <p:nvPr/>
        </p:nvSpPr>
        <p:spPr>
          <a:xfrm>
            <a:off x="2706768" y="1204113"/>
            <a:ext cx="6125623" cy="4231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Заявление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Оригинал и копия документа, удостоверяющего личность (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паспорт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Оригинал и  копия документа об уровне образования (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АТТЕСТАТ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или свидетельство об окончании учреждения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СНИЛС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копия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Медицинское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заключение о группе здоровья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наличии: договора о целевом обучении, результаты индивидуальных достижений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64699B-E0F1-2362-65BA-C4D14F731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73" y="3657600"/>
            <a:ext cx="1741715" cy="1219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DB94E8-D2D4-5EFB-1262-BA4847CC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23" y="1736994"/>
            <a:ext cx="1221946" cy="1734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DE9942-16EA-27C4-3DA6-C46652614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515343"/>
            <a:ext cx="1600200" cy="10694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FFA15C-7F46-E920-AADC-CA3887246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054" y="5294575"/>
            <a:ext cx="1210515" cy="1558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663B04-E736-3336-4864-5373DFD18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087" y="5603270"/>
            <a:ext cx="1464986" cy="9815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1FC0FA-73EE-ADF4-51D0-424872133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505" y="5091017"/>
            <a:ext cx="1126638" cy="15713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50748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C6DDD12-605C-9F7C-B6A8-1870A09935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4347" y="685800"/>
            <a:ext cx="5549338" cy="4379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студентов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DB65DE1-7774-E677-4DF0-DF32A38D2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327866"/>
              </p:ext>
            </p:extLst>
          </p:nvPr>
        </p:nvGraphicFramePr>
        <p:xfrm>
          <a:off x="228600" y="1219200"/>
          <a:ext cx="8840832" cy="5433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7702">
                  <a:extLst>
                    <a:ext uri="{9D8B030D-6E8A-4147-A177-3AD203B41FA5}">
                      <a16:colId xmlns:a16="http://schemas.microsoft.com/office/drawing/2014/main" val="1016535837"/>
                    </a:ext>
                  </a:extLst>
                </a:gridCol>
                <a:gridCol w="1573130">
                  <a:extLst>
                    <a:ext uri="{9D8B030D-6E8A-4147-A177-3AD203B41FA5}">
                      <a16:colId xmlns:a16="http://schemas.microsoft.com/office/drawing/2014/main" val="3103262240"/>
                    </a:ext>
                  </a:extLst>
                </a:gridCol>
              </a:tblGrid>
              <a:tr h="493411">
                <a:tc gridSpan="2">
                  <a:txBody>
                    <a:bodyPr/>
                    <a:lstStyle/>
                    <a:p>
                      <a:pPr marR="3175" indent="45021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 из числа инвалидов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533515"/>
                  </a:ext>
                </a:extLst>
              </a:tr>
              <a:tr h="903612">
                <a:tc>
                  <a:txBody>
                    <a:bodyPr/>
                    <a:lstStyle/>
                    <a:p>
                      <a:pPr marR="3175" indent="45021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двухразовым питанием (дети-инвалиды, инвалиды I и II группы, инвалиды с детства)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indent="2032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питанием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526374"/>
                  </a:ext>
                </a:extLst>
              </a:tr>
              <a:tr h="5857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Государственная социальная стипендия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269146"/>
                  </a:ext>
                </a:extLst>
              </a:tr>
              <a:tr h="4744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Бесплатное место в общежитии</a:t>
                      </a: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947532"/>
                  </a:ext>
                </a:extLst>
              </a:tr>
              <a:tr h="1424999">
                <a:tc>
                  <a:txBody>
                    <a:bodyPr/>
                    <a:lstStyle/>
                    <a:p>
                      <a:pPr marR="3175" indent="45021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 из числа инвалидов, проживающие на территории ХМАО – Югры и обучающиеся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организациях высшего и среднего профессионального образования имеют право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оплату обучения или на возмещение затрат на оплату обучения.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обучения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651892"/>
                  </a:ext>
                </a:extLst>
              </a:tr>
              <a:tr h="867610">
                <a:tc>
                  <a:txBody>
                    <a:bodyPr/>
                    <a:lstStyle/>
                    <a:p>
                      <a:pPr marR="3175" indent="45021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Преимущественное право зачисления в организацию профобразования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 прочих равных условиях.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преимущество при зачислении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863446"/>
                  </a:ext>
                </a:extLst>
              </a:tr>
              <a:tr h="683674">
                <a:tc>
                  <a:txBody>
                    <a:bodyPr/>
                    <a:lstStyle/>
                    <a:p>
                      <a:pPr marR="3175" indent="450215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Инвалиды вправе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повторно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получить профессиональное образование по другой профессии за счет бюджетных средств.</a:t>
                      </a:r>
                    </a:p>
                  </a:txBody>
                  <a:tcPr marL="68580" marR="68580" marT="34290" marB="34290"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367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317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FD7306F7-076B-CF87-3274-CC32612BCCD4}"/>
              </a:ext>
            </a:extLst>
          </p:cNvPr>
          <p:cNvSpPr txBox="1">
            <a:spLocks/>
          </p:cNvSpPr>
          <p:nvPr/>
        </p:nvSpPr>
        <p:spPr>
          <a:xfrm>
            <a:off x="4681962" y="2225534"/>
            <a:ext cx="4137947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1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25AE445-7502-BC37-8539-B64BFF029E8D}"/>
              </a:ext>
            </a:extLst>
          </p:cNvPr>
          <p:cNvSpPr txBox="1">
            <a:spLocks/>
          </p:cNvSpPr>
          <p:nvPr/>
        </p:nvSpPr>
        <p:spPr>
          <a:xfrm>
            <a:off x="1639678" y="519534"/>
            <a:ext cx="7603475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 образование   г. Нижневартовск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E6E751B-B84B-7684-081A-5FBC06DF77C0}"/>
              </a:ext>
            </a:extLst>
          </p:cNvPr>
          <p:cNvSpPr txBox="1">
            <a:spLocks/>
          </p:cNvSpPr>
          <p:nvPr/>
        </p:nvSpPr>
        <p:spPr>
          <a:xfrm>
            <a:off x="104172" y="1901906"/>
            <a:ext cx="4357868" cy="4015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450"/>
              </a:spcBef>
              <a:spcAft>
                <a:spcPts val="450"/>
              </a:spcAft>
            </a:pP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B5EBCA80-83E1-960F-7F5D-22175713682F}"/>
              </a:ext>
            </a:extLst>
          </p:cNvPr>
          <p:cNvSpPr txBox="1">
            <a:spLocks/>
          </p:cNvSpPr>
          <p:nvPr/>
        </p:nvSpPr>
        <p:spPr>
          <a:xfrm>
            <a:off x="4227042" y="1839073"/>
            <a:ext cx="4592867" cy="4419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и системное администрирование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системы и программирование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образование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в начальных классах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бухгалтерский учет 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(по отраслям)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Банковское дело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Страховое дело (по отраслям)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Гостиничное дело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</a:p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Документационное обеспечение управления и архивоведение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spcBef>
                <a:spcPts val="450"/>
              </a:spcBef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742CF7-7A59-5C82-447C-48161D289ADB}"/>
              </a:ext>
            </a:extLst>
          </p:cNvPr>
          <p:cNvSpPr txBox="1"/>
          <p:nvPr/>
        </p:nvSpPr>
        <p:spPr>
          <a:xfrm>
            <a:off x="5286480" y="6054518"/>
            <a:ext cx="35505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 10 месяцев</a:t>
            </a:r>
          </a:p>
          <a:p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3 года 10 месяцев</a:t>
            </a:r>
          </a:p>
          <a:p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236D3CA-458C-6F6C-B247-D2089C4ECD10}"/>
              </a:ext>
            </a:extLst>
          </p:cNvPr>
          <p:cNvSpPr txBox="1">
            <a:spLocks/>
          </p:cNvSpPr>
          <p:nvPr/>
        </p:nvSpPr>
        <p:spPr>
          <a:xfrm>
            <a:off x="660142" y="4157315"/>
            <a:ext cx="3276600" cy="194812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Дружбы Народов, 13 А	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8(3466)46-54-29</a:t>
            </a:r>
          </a:p>
          <a:p>
            <a:pPr>
              <a:spcBef>
                <a:spcPts val="450"/>
              </a:spcBef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FD4E6-E888-C1B9-0CC8-6637824C1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7" y="321223"/>
            <a:ext cx="1272734" cy="1197867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5434E46-526F-B737-4E62-F2A04532CF0B}"/>
              </a:ext>
            </a:extLst>
          </p:cNvPr>
          <p:cNvSpPr txBox="1">
            <a:spLocks/>
          </p:cNvSpPr>
          <p:nvPr/>
        </p:nvSpPr>
        <p:spPr>
          <a:xfrm>
            <a:off x="1000698" y="1068910"/>
            <a:ext cx="7315201" cy="738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Нижневартовский социально - гуманитарный колледж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742CF7-7A59-5C82-447C-48161D289ADB}"/>
              </a:ext>
            </a:extLst>
          </p:cNvPr>
          <p:cNvSpPr txBox="1"/>
          <p:nvPr/>
        </p:nvSpPr>
        <p:spPr>
          <a:xfrm>
            <a:off x="386207" y="4895965"/>
            <a:ext cx="35505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аттестата об основном общем образовании (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класс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очную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 обучения</a:t>
            </a:r>
            <a:endParaRPr lang="ru-RU" sz="15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524851-BA87-7E10-88F1-0D7A8313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0519" y="1779782"/>
            <a:ext cx="4007556" cy="2164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C8686A-34C5-D7CD-0CA1-7583E350C7DB}"/>
              </a:ext>
            </a:extLst>
          </p:cNvPr>
          <p:cNvSpPr txBox="1"/>
          <p:nvPr/>
        </p:nvSpPr>
        <p:spPr>
          <a:xfrm>
            <a:off x="386207" y="5789090"/>
            <a:ext cx="35505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аттестата о среднем  общем образовании (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 класс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заочную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 обучения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0239582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4d84226c7cceedb4423e8a9eba84f423ed6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2464</TotalTime>
  <Words>1141</Words>
  <Application>Microsoft Office PowerPoint</Application>
  <PresentationFormat>Экран (4:3)</PresentationFormat>
  <Paragraphs>231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Bookman Old Style</vt:lpstr>
      <vt:lpstr>Calibri</vt:lpstr>
      <vt:lpstr>Constantia</vt:lpstr>
      <vt:lpstr>Times New Roman</vt:lpstr>
      <vt:lpstr>Trebuchet MS</vt:lpstr>
      <vt:lpstr>Wingdings</vt:lpstr>
      <vt:lpstr>Wingdings 2</vt:lpstr>
      <vt:lpstr>Поток</vt:lpstr>
      <vt:lpstr>Презентация PowerPoint</vt:lpstr>
      <vt:lpstr>Презентация PowerPoint</vt:lpstr>
      <vt:lpstr>Доступная среда для инвалидов</vt:lpstr>
      <vt:lpstr>для студентов  с нарушением  опорно-двигательного аппарата</vt:lpstr>
      <vt:lpstr>Учреждения среднего профессионального образования г. Нижневартовска</vt:lpstr>
      <vt:lpstr>Сроки подачи документов  с 15 июня по 15 августа  Оригинал аттестата  - до 15 августа и до 10 августа  (при наличии вступительных испытаний)  Форма подачи документов:  лично,  по почте,  по электронной почте </vt:lpstr>
      <vt:lpstr>Презентация PowerPoint</vt:lpstr>
      <vt:lpstr>Социальная поддержка студентов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Стрелкова Инна Владимировна</dc:creator>
  <cp:lastModifiedBy>Качан Раиса Николаевна</cp:lastModifiedBy>
  <cp:revision>211</cp:revision>
  <cp:lastPrinted>2023-02-27T10:55:51Z</cp:lastPrinted>
  <dcterms:modified xsi:type="dcterms:W3CDTF">2023-04-05T12:20:00Z</dcterms:modified>
</cp:coreProperties>
</file>